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3"/>
  </p:notesMasterIdLst>
  <p:sldIdLst>
    <p:sldId id="256" r:id="rId2"/>
    <p:sldId id="259" r:id="rId3"/>
    <p:sldId id="260" r:id="rId4"/>
    <p:sldId id="276" r:id="rId5"/>
    <p:sldId id="277" r:id="rId6"/>
    <p:sldId id="262" r:id="rId7"/>
    <p:sldId id="278" r:id="rId8"/>
    <p:sldId id="279" r:id="rId9"/>
    <p:sldId id="261" r:id="rId10"/>
    <p:sldId id="266" r:id="rId11"/>
    <p:sldId id="281" r:id="rId12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14"/>
      <p:bold r:id="rId15"/>
      <p:italic r:id="rId16"/>
      <p:boldItalic r:id="rId17"/>
    </p:embeddedFont>
    <p:embeddedFont>
      <p:font typeface="League Gothic" pitchFamily="2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72313A-2D49-B24B-97F5-0AE280DD4D25}" v="36" dt="2024-11-19T16:22:22.5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44"/>
    <p:restoredTop sz="94737"/>
  </p:normalViewPr>
  <p:slideViewPr>
    <p:cSldViewPr snapToGrid="0">
      <p:cViewPr varScale="1">
        <p:scale>
          <a:sx n="135" d="100"/>
          <a:sy n="135" d="100"/>
        </p:scale>
        <p:origin x="3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sh Bortner" userId="67c72c95-93f0-4371-b11a-193ce66544df" providerId="ADAL" clId="{ED72313A-2D49-B24B-97F5-0AE280DD4D25}"/>
    <pc:docChg chg="undo custSel modSld">
      <pc:chgData name="Cash Bortner" userId="67c72c95-93f0-4371-b11a-193ce66544df" providerId="ADAL" clId="{ED72313A-2D49-B24B-97F5-0AE280DD4D25}" dt="2024-11-19T16:46:09.042" v="87" actId="20577"/>
      <pc:docMkLst>
        <pc:docMk/>
      </pc:docMkLst>
      <pc:sldChg chg="modSp mod">
        <pc:chgData name="Cash Bortner" userId="67c72c95-93f0-4371-b11a-193ce66544df" providerId="ADAL" clId="{ED72313A-2D49-B24B-97F5-0AE280DD4D25}" dt="2024-11-19T16:46:09.042" v="87" actId="20577"/>
        <pc:sldMkLst>
          <pc:docMk/>
          <pc:sldMk cId="0" sldId="256"/>
        </pc:sldMkLst>
        <pc:spChg chg="mod">
          <ac:chgData name="Cash Bortner" userId="67c72c95-93f0-4371-b11a-193ce66544df" providerId="ADAL" clId="{ED72313A-2D49-B24B-97F5-0AE280DD4D25}" dt="2024-11-19T16:31:10.410" v="59" actId="27636"/>
          <ac:spMkLst>
            <pc:docMk/>
            <pc:sldMk cId="0" sldId="256"/>
            <ac:spMk id="59" creationId="{00000000-0000-0000-0000-000000000000}"/>
          </ac:spMkLst>
        </pc:spChg>
        <pc:spChg chg="mod">
          <ac:chgData name="Cash Bortner" userId="67c72c95-93f0-4371-b11a-193ce66544df" providerId="ADAL" clId="{ED72313A-2D49-B24B-97F5-0AE280DD4D25}" dt="2024-11-19T16:46:09.042" v="87" actId="20577"/>
          <ac:spMkLst>
            <pc:docMk/>
            <pc:sldMk cId="0" sldId="256"/>
            <ac:spMk id="60" creationId="{00000000-0000-0000-0000-000000000000}"/>
          </ac:spMkLst>
        </pc:spChg>
      </pc:sldChg>
      <pc:sldChg chg="modSp mod">
        <pc:chgData name="Cash Bortner" userId="67c72c95-93f0-4371-b11a-193ce66544df" providerId="ADAL" clId="{ED72313A-2D49-B24B-97F5-0AE280DD4D25}" dt="2024-11-19T16:28:53.891" v="19" actId="403"/>
        <pc:sldMkLst>
          <pc:docMk/>
          <pc:sldMk cId="0" sldId="258"/>
        </pc:sldMkLst>
        <pc:spChg chg="mod">
          <ac:chgData name="Cash Bortner" userId="67c72c95-93f0-4371-b11a-193ce66544df" providerId="ADAL" clId="{ED72313A-2D49-B24B-97F5-0AE280DD4D25}" dt="2024-11-19T16:28:53.891" v="19" actId="403"/>
          <ac:spMkLst>
            <pc:docMk/>
            <pc:sldMk cId="0" sldId="258"/>
            <ac:spMk id="77" creationId="{00000000-0000-0000-0000-000000000000}"/>
          </ac:spMkLst>
        </pc:spChg>
      </pc:sldChg>
      <pc:sldChg chg="modSp mod">
        <pc:chgData name="Cash Bortner" userId="67c72c95-93f0-4371-b11a-193ce66544df" providerId="ADAL" clId="{ED72313A-2D49-B24B-97F5-0AE280DD4D25}" dt="2024-11-19T16:29:22.036" v="28" actId="403"/>
        <pc:sldMkLst>
          <pc:docMk/>
          <pc:sldMk cId="0" sldId="259"/>
        </pc:sldMkLst>
        <pc:spChg chg="mod">
          <ac:chgData name="Cash Bortner" userId="67c72c95-93f0-4371-b11a-193ce66544df" providerId="ADAL" clId="{ED72313A-2D49-B24B-97F5-0AE280DD4D25}" dt="2024-11-19T16:29:22.036" v="28" actId="403"/>
          <ac:spMkLst>
            <pc:docMk/>
            <pc:sldMk cId="0" sldId="259"/>
            <ac:spMk id="90" creationId="{00000000-0000-0000-0000-000000000000}"/>
          </ac:spMkLst>
        </pc:spChg>
      </pc:sldChg>
      <pc:sldChg chg="modSp mod">
        <pc:chgData name="Cash Bortner" userId="67c72c95-93f0-4371-b11a-193ce66544df" providerId="ADAL" clId="{ED72313A-2D49-B24B-97F5-0AE280DD4D25}" dt="2024-11-19T16:29:41.624" v="34" actId="255"/>
        <pc:sldMkLst>
          <pc:docMk/>
          <pc:sldMk cId="0" sldId="260"/>
        </pc:sldMkLst>
        <pc:spChg chg="mod">
          <ac:chgData name="Cash Bortner" userId="67c72c95-93f0-4371-b11a-193ce66544df" providerId="ADAL" clId="{ED72313A-2D49-B24B-97F5-0AE280DD4D25}" dt="2024-11-19T16:29:41.624" v="34" actId="255"/>
          <ac:spMkLst>
            <pc:docMk/>
            <pc:sldMk cId="0" sldId="260"/>
            <ac:spMk id="101" creationId="{00000000-0000-0000-0000-000000000000}"/>
          </ac:spMkLst>
        </pc:spChg>
      </pc:sldChg>
      <pc:sldChg chg="modSp mod">
        <pc:chgData name="Cash Bortner" userId="67c72c95-93f0-4371-b11a-193ce66544df" providerId="ADAL" clId="{ED72313A-2D49-B24B-97F5-0AE280DD4D25}" dt="2024-11-19T16:30:59.708" v="57" actId="2711"/>
        <pc:sldMkLst>
          <pc:docMk/>
          <pc:sldMk cId="0" sldId="261"/>
        </pc:sldMkLst>
        <pc:spChg chg="mod">
          <ac:chgData name="Cash Bortner" userId="67c72c95-93f0-4371-b11a-193ce66544df" providerId="ADAL" clId="{ED72313A-2D49-B24B-97F5-0AE280DD4D25}" dt="2024-11-19T16:30:59.708" v="57" actId="2711"/>
          <ac:spMkLst>
            <pc:docMk/>
            <pc:sldMk cId="0" sldId="261"/>
            <ac:spMk id="113" creationId="{00000000-0000-0000-0000-000000000000}"/>
          </ac:spMkLst>
        </pc:spChg>
      </pc:sldChg>
      <pc:sldChg chg="modSp mod">
        <pc:chgData name="Cash Bortner" userId="67c72c95-93f0-4371-b11a-193ce66544df" providerId="ADAL" clId="{ED72313A-2D49-B24B-97F5-0AE280DD4D25}" dt="2024-11-19T16:30:16.049" v="45" actId="255"/>
        <pc:sldMkLst>
          <pc:docMk/>
          <pc:sldMk cId="0" sldId="262"/>
        </pc:sldMkLst>
        <pc:spChg chg="mod">
          <ac:chgData name="Cash Bortner" userId="67c72c95-93f0-4371-b11a-193ce66544df" providerId="ADAL" clId="{ED72313A-2D49-B24B-97F5-0AE280DD4D25}" dt="2024-11-19T16:30:16.049" v="45" actId="255"/>
          <ac:spMkLst>
            <pc:docMk/>
            <pc:sldMk cId="0" sldId="262"/>
            <ac:spMk id="120" creationId="{00000000-0000-0000-0000-000000000000}"/>
          </ac:spMkLst>
        </pc:spChg>
      </pc:sldChg>
      <pc:sldChg chg="modSp mod">
        <pc:chgData name="Cash Bortner" userId="67c72c95-93f0-4371-b11a-193ce66544df" providerId="ADAL" clId="{ED72313A-2D49-B24B-97F5-0AE280DD4D25}" dt="2024-11-19T16:30:51.986" v="56" actId="2711"/>
        <pc:sldMkLst>
          <pc:docMk/>
          <pc:sldMk cId="0" sldId="266"/>
        </pc:sldMkLst>
        <pc:spChg chg="mod">
          <ac:chgData name="Cash Bortner" userId="67c72c95-93f0-4371-b11a-193ce66544df" providerId="ADAL" clId="{ED72313A-2D49-B24B-97F5-0AE280DD4D25}" dt="2024-11-19T16:30:51.986" v="56" actId="2711"/>
          <ac:spMkLst>
            <pc:docMk/>
            <pc:sldMk cId="0" sldId="266"/>
            <ac:spMk id="169" creationId="{00000000-0000-0000-0000-000000000000}"/>
          </ac:spMkLst>
        </pc:spChg>
      </pc:sldChg>
      <pc:sldChg chg="modSp mod">
        <pc:chgData name="Cash Bortner" userId="67c72c95-93f0-4371-b11a-193ce66544df" providerId="ADAL" clId="{ED72313A-2D49-B24B-97F5-0AE280DD4D25}" dt="2024-11-19T16:29:57.032" v="38" actId="14100"/>
        <pc:sldMkLst>
          <pc:docMk/>
          <pc:sldMk cId="3591767545" sldId="276"/>
        </pc:sldMkLst>
        <pc:spChg chg="mod">
          <ac:chgData name="Cash Bortner" userId="67c72c95-93f0-4371-b11a-193ce66544df" providerId="ADAL" clId="{ED72313A-2D49-B24B-97F5-0AE280DD4D25}" dt="2024-11-19T16:29:57.032" v="38" actId="14100"/>
          <ac:spMkLst>
            <pc:docMk/>
            <pc:sldMk cId="3591767545" sldId="276"/>
            <ac:spMk id="101" creationId="{C8F792EB-CE7B-31D5-C29D-7E6FDD535762}"/>
          </ac:spMkLst>
        </pc:spChg>
      </pc:sldChg>
      <pc:sldChg chg="modSp mod">
        <pc:chgData name="Cash Bortner" userId="67c72c95-93f0-4371-b11a-193ce66544df" providerId="ADAL" clId="{ED72313A-2D49-B24B-97F5-0AE280DD4D25}" dt="2024-11-19T16:30:07.118" v="43" actId="27636"/>
        <pc:sldMkLst>
          <pc:docMk/>
          <pc:sldMk cId="321933864" sldId="277"/>
        </pc:sldMkLst>
        <pc:spChg chg="mod">
          <ac:chgData name="Cash Bortner" userId="67c72c95-93f0-4371-b11a-193ce66544df" providerId="ADAL" clId="{ED72313A-2D49-B24B-97F5-0AE280DD4D25}" dt="2024-11-19T16:30:07.118" v="43" actId="27636"/>
          <ac:spMkLst>
            <pc:docMk/>
            <pc:sldMk cId="321933864" sldId="277"/>
            <ac:spMk id="101" creationId="{A6017605-BAF0-61E2-742F-4BABBE4F211F}"/>
          </ac:spMkLst>
        </pc:spChg>
      </pc:sldChg>
      <pc:sldChg chg="modSp mod">
        <pc:chgData name="Cash Bortner" userId="67c72c95-93f0-4371-b11a-193ce66544df" providerId="ADAL" clId="{ED72313A-2D49-B24B-97F5-0AE280DD4D25}" dt="2024-11-19T16:30:28.053" v="49" actId="14100"/>
        <pc:sldMkLst>
          <pc:docMk/>
          <pc:sldMk cId="2879527954" sldId="278"/>
        </pc:sldMkLst>
        <pc:spChg chg="mod">
          <ac:chgData name="Cash Bortner" userId="67c72c95-93f0-4371-b11a-193ce66544df" providerId="ADAL" clId="{ED72313A-2D49-B24B-97F5-0AE280DD4D25}" dt="2024-11-19T16:30:28.053" v="49" actId="14100"/>
          <ac:spMkLst>
            <pc:docMk/>
            <pc:sldMk cId="2879527954" sldId="278"/>
            <ac:spMk id="120" creationId="{766FF228-3015-6111-3892-5E0313FFBB48}"/>
          </ac:spMkLst>
        </pc:spChg>
      </pc:sldChg>
      <pc:sldChg chg="modSp mod">
        <pc:chgData name="Cash Bortner" userId="67c72c95-93f0-4371-b11a-193ce66544df" providerId="ADAL" clId="{ED72313A-2D49-B24B-97F5-0AE280DD4D25}" dt="2024-11-19T16:30:34.268" v="51" actId="27636"/>
        <pc:sldMkLst>
          <pc:docMk/>
          <pc:sldMk cId="2494924694" sldId="279"/>
        </pc:sldMkLst>
        <pc:spChg chg="mod">
          <ac:chgData name="Cash Bortner" userId="67c72c95-93f0-4371-b11a-193ce66544df" providerId="ADAL" clId="{ED72313A-2D49-B24B-97F5-0AE280DD4D25}" dt="2024-11-19T16:30:34.268" v="51" actId="27636"/>
          <ac:spMkLst>
            <pc:docMk/>
            <pc:sldMk cId="2494924694" sldId="279"/>
            <ac:spMk id="120" creationId="{F3023586-7450-7C15-661D-35A3A5A21860}"/>
          </ac:spMkLst>
        </pc:spChg>
      </pc:sldChg>
      <pc:sldChg chg="modSp mod">
        <pc:chgData name="Cash Bortner" userId="67c72c95-93f0-4371-b11a-193ce66544df" providerId="ADAL" clId="{ED72313A-2D49-B24B-97F5-0AE280DD4D25}" dt="2024-11-19T16:29:08.403" v="22" actId="404"/>
        <pc:sldMkLst>
          <pc:docMk/>
          <pc:sldMk cId="1060880762" sldId="280"/>
        </pc:sldMkLst>
        <pc:spChg chg="mod">
          <ac:chgData name="Cash Bortner" userId="67c72c95-93f0-4371-b11a-193ce66544df" providerId="ADAL" clId="{ED72313A-2D49-B24B-97F5-0AE280DD4D25}" dt="2024-11-19T16:29:08.403" v="22" actId="404"/>
          <ac:spMkLst>
            <pc:docMk/>
            <pc:sldMk cId="1060880762" sldId="280"/>
            <ac:spMk id="4" creationId="{687F07BC-BEDA-FD00-F4D6-E2E6B94BE5CE}"/>
          </ac:spMkLst>
        </pc:spChg>
      </pc:sldChg>
      <pc:sldChg chg="modSp mod">
        <pc:chgData name="Cash Bortner" userId="67c72c95-93f0-4371-b11a-193ce66544df" providerId="ADAL" clId="{ED72313A-2D49-B24B-97F5-0AE280DD4D25}" dt="2024-11-19T16:30:45.760" v="55" actId="404"/>
        <pc:sldMkLst>
          <pc:docMk/>
          <pc:sldMk cId="855564710" sldId="281"/>
        </pc:sldMkLst>
        <pc:spChg chg="mod">
          <ac:chgData name="Cash Bortner" userId="67c72c95-93f0-4371-b11a-193ce66544df" providerId="ADAL" clId="{ED72313A-2D49-B24B-97F5-0AE280DD4D25}" dt="2024-11-19T16:30:45.760" v="55" actId="404"/>
          <ac:spMkLst>
            <pc:docMk/>
            <pc:sldMk cId="855564710" sldId="281"/>
            <ac:spMk id="4" creationId="{51541120-EAB7-C87F-CB83-018BD9BDF5A0}"/>
          </ac:spMkLst>
        </pc:spChg>
      </pc:sldChg>
    </pc:docChg>
  </pc:docChgLst>
</pc:chgInfo>
</file>

<file path=ppt/media/image1.png>
</file>

<file path=ppt/media/image10.jp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3a015cbf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g23a015cbf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fe7d2be0f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25fe7d2be0f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>
          <a:extLst>
            <a:ext uri="{FF2B5EF4-FFF2-40B4-BE49-F238E27FC236}">
              <a16:creationId xmlns:a16="http://schemas.microsoft.com/office/drawing/2014/main" id="{C8A82F3C-C7B7-568D-BB1D-A157F73CC4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3a015cbf7d_0_13:notes">
            <a:extLst>
              <a:ext uri="{FF2B5EF4-FFF2-40B4-BE49-F238E27FC236}">
                <a16:creationId xmlns:a16="http://schemas.microsoft.com/office/drawing/2014/main" id="{3006C20C-C537-76B1-68A3-0E3229B428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g23a015cbf7d_0_13:notes">
            <a:extLst>
              <a:ext uri="{FF2B5EF4-FFF2-40B4-BE49-F238E27FC236}">
                <a16:creationId xmlns:a16="http://schemas.microsoft.com/office/drawing/2014/main" id="{0FCC10C1-F2C6-2255-94AA-5C00580CF1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780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5fe7d2be0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25fe7d2be0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3a015cbf7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23a015cbf7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>
          <a:extLst>
            <a:ext uri="{FF2B5EF4-FFF2-40B4-BE49-F238E27FC236}">
              <a16:creationId xmlns:a16="http://schemas.microsoft.com/office/drawing/2014/main" id="{E9DFB4B5-9FC0-EA51-10FA-90AF34276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3a015cbf7d_0_24:notes">
            <a:extLst>
              <a:ext uri="{FF2B5EF4-FFF2-40B4-BE49-F238E27FC236}">
                <a16:creationId xmlns:a16="http://schemas.microsoft.com/office/drawing/2014/main" id="{847ECE66-1EBD-1C69-59AB-4284E07B6E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23a015cbf7d_0_24:notes">
            <a:extLst>
              <a:ext uri="{FF2B5EF4-FFF2-40B4-BE49-F238E27FC236}">
                <a16:creationId xmlns:a16="http://schemas.microsoft.com/office/drawing/2014/main" id="{B35E851F-9816-A044-19AF-4A602B2BB3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2599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>
          <a:extLst>
            <a:ext uri="{FF2B5EF4-FFF2-40B4-BE49-F238E27FC236}">
              <a16:creationId xmlns:a16="http://schemas.microsoft.com/office/drawing/2014/main" id="{B72AD64C-7CF3-9A3C-F27D-04B6B64B4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3a015cbf7d_0_24:notes">
            <a:extLst>
              <a:ext uri="{FF2B5EF4-FFF2-40B4-BE49-F238E27FC236}">
                <a16:creationId xmlns:a16="http://schemas.microsoft.com/office/drawing/2014/main" id="{61AB5136-3A13-C476-A599-C2B4ACF70B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23a015cbf7d_0_24:notes">
            <a:extLst>
              <a:ext uri="{FF2B5EF4-FFF2-40B4-BE49-F238E27FC236}">
                <a16:creationId xmlns:a16="http://schemas.microsoft.com/office/drawing/2014/main" id="{AE342338-6267-E931-6F39-AF8235A6D9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9980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fe7d2be0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25fe7d2be0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4DB04876-68F1-3B5A-B09F-F198FFE52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fe7d2be0f_0_43:notes">
            <a:extLst>
              <a:ext uri="{FF2B5EF4-FFF2-40B4-BE49-F238E27FC236}">
                <a16:creationId xmlns:a16="http://schemas.microsoft.com/office/drawing/2014/main" id="{BE541423-3271-1BA2-D55A-BA72B0347A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25fe7d2be0f_0_43:notes">
            <a:extLst>
              <a:ext uri="{FF2B5EF4-FFF2-40B4-BE49-F238E27FC236}">
                <a16:creationId xmlns:a16="http://schemas.microsoft.com/office/drawing/2014/main" id="{8C6F002E-F7B6-C612-BEE1-A4779D6B00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6920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7755F4C0-405B-49B6-7E2C-90FCE4600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fe7d2be0f_0_43:notes">
            <a:extLst>
              <a:ext uri="{FF2B5EF4-FFF2-40B4-BE49-F238E27FC236}">
                <a16:creationId xmlns:a16="http://schemas.microsoft.com/office/drawing/2014/main" id="{3285BBA4-7656-C3D3-146B-0FA4B6B66C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25fe7d2be0f_0_43:notes">
            <a:extLst>
              <a:ext uri="{FF2B5EF4-FFF2-40B4-BE49-F238E27FC236}">
                <a16:creationId xmlns:a16="http://schemas.microsoft.com/office/drawing/2014/main" id="{96D87AF8-9F59-3060-DADE-693CD48C04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7756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5fe7d2be0f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25fe7d2be0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 descr="A picture containing outdoor, stop, sign, standing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Only">
  <p:cSld name="2_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D9D9D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sustan-my.sharepoint.com/:b:/g/personal/jdesilva1_csustan_edu/ER8rALrbwsRLnQ-OfxY9m2ABJg4fdpBiInRv-JwqGy4LMw?e=fMxiRA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new.nsf.gov/funding/initiatives/reu/search" TargetMode="External"/><Relationship Id="rId5" Type="http://schemas.openxmlformats.org/officeDocument/2006/relationships/hyperlink" Target="https://csustan-my.sharepoint.com/:b:/g/personal/jdesilva1_csustan_edu/Ea0puZWr8w5HqEAjGS77uVYBR0CP0mkPGeWlGNLkYXX-DA?e=Or1y3o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albridge.org/" TargetMode="External"/><Relationship Id="rId13" Type="http://schemas.openxmlformats.org/officeDocument/2006/relationships/hyperlink" Target="http://www.matthewrcover.com/undocumented-in-stem.html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www.csustan.edu/graduate-studies-research/student-opportunities/sersca-program" TargetMode="External"/><Relationship Id="rId12" Type="http://schemas.openxmlformats.org/officeDocument/2006/relationships/hyperlink" Target="https://www.pathwaystoscience.org/programs.aspx?descriptorhub=SummerResearch_Summer%20Research%20Opportunit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csustan.edu/aspire" TargetMode="External"/><Relationship Id="rId11" Type="http://schemas.openxmlformats.org/officeDocument/2006/relationships/hyperlink" Target="https://amgenscholars.com/us-program/" TargetMode="External"/><Relationship Id="rId5" Type="http://schemas.openxmlformats.org/officeDocument/2006/relationships/hyperlink" Target="https://www.csustan.edu/mcnair" TargetMode="External"/><Relationship Id="rId10" Type="http://schemas.openxmlformats.org/officeDocument/2006/relationships/hyperlink" Target="https://www.energy.gov/jobs-national-labs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new.nsf.gov/funding/initiatives/reu/search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hyperlink" Target="https://programs.mcs.cmu.edu/ssp/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jpeg"/><Relationship Id="rId5" Type="http://schemas.openxmlformats.org/officeDocument/2006/relationships/hyperlink" Target="https://www.llnl.gov/join-our-team/careers/students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advising.stanford.edu/current-students/advising-student-handbook/letters-recommendation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85910" y="-952500"/>
            <a:ext cx="9309920" cy="620661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5"/>
          <p:cNvSpPr/>
          <p:nvPr/>
        </p:nvSpPr>
        <p:spPr>
          <a:xfrm>
            <a:off x="269422" y="251051"/>
            <a:ext cx="8597100" cy="4617000"/>
          </a:xfrm>
          <a:prstGeom prst="rect">
            <a:avLst/>
          </a:prstGeom>
          <a:noFill/>
          <a:ln w="412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5"/>
          <p:cNvSpPr txBox="1"/>
          <p:nvPr/>
        </p:nvSpPr>
        <p:spPr>
          <a:xfrm>
            <a:off x="1138975" y="1020967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2500"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League Gothic"/>
              <a:buNone/>
            </a:pPr>
            <a:r>
              <a:rPr lang="en" sz="7200" dirty="0">
                <a:solidFill>
                  <a:schemeClr val="lt1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Summer Research Week!!!</a:t>
            </a:r>
            <a:endParaRPr sz="1100" dirty="0">
              <a:latin typeface="Georgia" panose="02040502050405020303" pitchFamily="18" charset="0"/>
            </a:endParaRPr>
          </a:p>
        </p:txBody>
      </p:sp>
      <p:sp>
        <p:nvSpPr>
          <p:cNvPr id="60" name="Google Shape;60;p15"/>
          <p:cNvSpPr txBox="1"/>
          <p:nvPr/>
        </p:nvSpPr>
        <p:spPr>
          <a:xfrm>
            <a:off x="401444" y="2880723"/>
            <a:ext cx="8341112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1800"/>
              <a:buFont typeface="Noto Sans Symbols"/>
              <a:buNone/>
            </a:pPr>
            <a:r>
              <a:rPr lang="en" sz="2500" b="1" dirty="0">
                <a:solidFill>
                  <a:schemeClr val="lt1"/>
                </a:solidFill>
                <a:latin typeface="Georgia"/>
                <a:sym typeface="Georgia"/>
              </a:rPr>
              <a:t>Dr. Cash Bortner (Math)</a:t>
            </a:r>
            <a:endParaRPr sz="1800" b="1" dirty="0"/>
          </a:p>
        </p:txBody>
      </p:sp>
      <p:pic>
        <p:nvPicPr>
          <p:cNvPr id="61" name="Google Shape;61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3875" y="501254"/>
            <a:ext cx="1880112" cy="824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027213" y="3304429"/>
            <a:ext cx="1459499" cy="1380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121778" y="-301239"/>
            <a:ext cx="9505200" cy="5511000"/>
          </a:xfrm>
          <a:prstGeom prst="rect">
            <a:avLst/>
          </a:prstGeom>
          <a:solidFill>
            <a:srgbClr val="A52238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5"/>
          <p:cNvSpPr/>
          <p:nvPr/>
        </p:nvSpPr>
        <p:spPr>
          <a:xfrm>
            <a:off x="269422" y="251051"/>
            <a:ext cx="8597100" cy="4617000"/>
          </a:xfrm>
          <a:prstGeom prst="rect">
            <a:avLst/>
          </a:prstGeom>
          <a:noFill/>
          <a:ln w="412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3875" y="501254"/>
            <a:ext cx="1880113" cy="824357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/>
        </p:nvSpPr>
        <p:spPr>
          <a:xfrm>
            <a:off x="1138925" y="1757097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League Gothic"/>
              <a:buNone/>
            </a:pPr>
            <a:r>
              <a:rPr lang="en" sz="6000" dirty="0">
                <a:solidFill>
                  <a:schemeClr val="lt1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Questions?????</a:t>
            </a:r>
            <a:endParaRPr sz="6000" b="0" i="0" u="none" strike="noStrike" cap="none" dirty="0">
              <a:solidFill>
                <a:schemeClr val="lt1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  <p:pic>
        <p:nvPicPr>
          <p:cNvPr id="170" name="Google Shape;170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49062" y="3322439"/>
            <a:ext cx="1459501" cy="1380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>
          <a:extLst>
            <a:ext uri="{FF2B5EF4-FFF2-40B4-BE49-F238E27FC236}">
              <a16:creationId xmlns:a16="http://schemas.microsoft.com/office/drawing/2014/main" id="{0F0D13E3-7D33-7EFD-8D39-417BAD90C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>
            <a:hlinkClick r:id="rId3"/>
            <a:extLst>
              <a:ext uri="{FF2B5EF4-FFF2-40B4-BE49-F238E27FC236}">
                <a16:creationId xmlns:a16="http://schemas.microsoft.com/office/drawing/2014/main" id="{179DA8A8-E587-9471-DABC-8CF4D884313E}"/>
              </a:ext>
            </a:extLst>
          </p:cNvPr>
          <p:cNvSpPr txBox="1"/>
          <p:nvPr/>
        </p:nvSpPr>
        <p:spPr>
          <a:xfrm>
            <a:off x="2408700" y="4805738"/>
            <a:ext cx="43266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C1023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8F5B78A4-D503-A8AA-69BB-AB6E843AFD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1333500"/>
            <a:ext cx="3810000" cy="3810000"/>
          </a:xfrm>
          <a:prstGeom prst="rect">
            <a:avLst/>
          </a:prstGeom>
        </p:spPr>
      </p:pic>
      <p:sp>
        <p:nvSpPr>
          <p:cNvPr id="4" name="Google Shape;77;p17">
            <a:extLst>
              <a:ext uri="{FF2B5EF4-FFF2-40B4-BE49-F238E27FC236}">
                <a16:creationId xmlns:a16="http://schemas.microsoft.com/office/drawing/2014/main" id="{51541120-EAB7-C87F-CB83-018BD9BDF5A0}"/>
              </a:ext>
            </a:extLst>
          </p:cNvPr>
          <p:cNvSpPr txBox="1"/>
          <p:nvPr/>
        </p:nvSpPr>
        <p:spPr>
          <a:xfrm>
            <a:off x="216006" y="273850"/>
            <a:ext cx="89280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2238"/>
              </a:buClr>
              <a:buSzPts val="6000"/>
              <a:buFont typeface="League Gothic"/>
              <a:buNone/>
            </a:pPr>
            <a:r>
              <a:rPr lang="en" sz="4400" dirty="0">
                <a:solidFill>
                  <a:srgbClr val="A52238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This Presentation!</a:t>
            </a:r>
            <a:endParaRPr sz="4400" b="0" i="0" u="none" strike="noStrike" cap="none" dirty="0">
              <a:solidFill>
                <a:srgbClr val="A52238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</p:spTree>
    <p:extLst>
      <p:ext uri="{BB962C8B-B14F-4D97-AF65-F5344CB8AC3E}">
        <p14:creationId xmlns:p14="http://schemas.microsoft.com/office/powerpoint/2010/main" val="855564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r="2353" b="1768"/>
          <a:stretch/>
        </p:blipFill>
        <p:spPr>
          <a:xfrm rot="10800000">
            <a:off x="-11255" y="0"/>
            <a:ext cx="5659694" cy="3205758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212321" y="304419"/>
            <a:ext cx="8611168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2238"/>
              </a:buClr>
              <a:buSzPts val="6000"/>
              <a:buFont typeface="League Gothic"/>
              <a:buNone/>
            </a:pPr>
            <a:r>
              <a:rPr lang="en" sz="4400" dirty="0">
                <a:solidFill>
                  <a:srgbClr val="A52238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Why Summer Research?</a:t>
            </a:r>
            <a:endParaRPr sz="4400" b="0" i="0" u="none" strike="noStrike" cap="none" dirty="0">
              <a:solidFill>
                <a:srgbClr val="A52238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737663"/>
            <a:ext cx="9144002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212323" y="2062971"/>
            <a:ext cx="5659695" cy="280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01168" marR="0" lvl="0" indent="-1981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Research experience in science labs!</a:t>
            </a:r>
          </a:p>
          <a:p>
            <a:pPr marL="201168" marR="0" lvl="0" indent="-1981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Money ($3,000-$7,000)</a:t>
            </a:r>
          </a:p>
          <a:p>
            <a:pPr marL="201168" marR="0" lvl="0" indent="-1981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Travel, lodging, and meals</a:t>
            </a:r>
          </a:p>
          <a:p>
            <a:pPr marL="201168" marR="0" lvl="0" indent="-1981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Professional development: prep for grad school/career</a:t>
            </a:r>
          </a:p>
          <a:p>
            <a:pPr marL="201168" marR="0" lvl="0" indent="-1981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Mentors/Friends for life!</a:t>
            </a:r>
            <a:endParaRPr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3" name="Google Shape;93;p18">
            <a:hlinkClick r:id="rId5"/>
          </p:cNvPr>
          <p:cNvSpPr txBox="1"/>
          <p:nvPr/>
        </p:nvSpPr>
        <p:spPr>
          <a:xfrm>
            <a:off x="1707750" y="4805738"/>
            <a:ext cx="57285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rgbClr val="C1023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" name="Google Shape;92;p18">
            <a:extLst>
              <a:ext uri="{FF2B5EF4-FFF2-40B4-BE49-F238E27FC236}">
                <a16:creationId xmlns:a16="http://schemas.microsoft.com/office/drawing/2014/main" id="{B998DFFD-8899-AFBE-46E8-9BC92F5C9F48}"/>
              </a:ext>
            </a:extLst>
          </p:cNvPr>
          <p:cNvSpPr txBox="1"/>
          <p:nvPr/>
        </p:nvSpPr>
        <p:spPr>
          <a:xfrm>
            <a:off x="211874" y="1126273"/>
            <a:ext cx="8719803" cy="63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048"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6"/>
              </a:rPr>
              <a:t>Research Experiences for Undergraduates (REUs)</a:t>
            </a:r>
            <a:r>
              <a:rPr lang="en-US" sz="2400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</a:t>
            </a:r>
          </a:p>
          <a:p>
            <a:pPr marL="3048"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Run 6-10 weeks at universities all over U.S. and provide:</a:t>
            </a:r>
            <a:endParaRPr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" name="Picture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6AFB3554-9955-1CA8-8C06-656FED5A4CC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9249" t="9109" r="9849" b="9952"/>
          <a:stretch/>
        </p:blipFill>
        <p:spPr>
          <a:xfrm>
            <a:off x="6366895" y="1951460"/>
            <a:ext cx="2564782" cy="25659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r="2354" b="1770"/>
          <a:stretch/>
        </p:blipFill>
        <p:spPr>
          <a:xfrm rot="10800000">
            <a:off x="-11254" y="0"/>
            <a:ext cx="5659694" cy="320575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212321" y="304419"/>
            <a:ext cx="8469766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2238"/>
              </a:buClr>
              <a:buSzPts val="6000"/>
              <a:buFont typeface="League Gothic"/>
              <a:buNone/>
            </a:pPr>
            <a:r>
              <a:rPr lang="en" sz="4400" dirty="0">
                <a:solidFill>
                  <a:srgbClr val="A52238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Types of Programs</a:t>
            </a:r>
            <a:endParaRPr sz="4400" b="0" i="0" u="none" strike="noStrike" cap="none" dirty="0">
              <a:solidFill>
                <a:srgbClr val="A52238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737663"/>
            <a:ext cx="91440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/>
        </p:nvSpPr>
        <p:spPr>
          <a:xfrm>
            <a:off x="212325" y="984501"/>
            <a:ext cx="8719354" cy="3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5948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At Stan State: paid research with faculty</a:t>
            </a:r>
          </a:p>
          <a:p>
            <a:pPr marL="3048"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- 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5"/>
              </a:rPr>
              <a:t>McNair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6"/>
              </a:rPr>
              <a:t>ASPIRE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7"/>
              </a:rPr>
              <a:t>SERSCA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8"/>
              </a:rPr>
              <a:t>Cal-Bridge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, Other</a:t>
            </a:r>
          </a:p>
          <a:p>
            <a:pPr marL="345948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9"/>
              </a:rPr>
              <a:t>National Science Foundation REU Program</a:t>
            </a:r>
            <a:endParaRPr lang="en-US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5948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10"/>
              </a:rPr>
              <a:t>National Labs</a:t>
            </a:r>
            <a:endParaRPr lang="en-US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5948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Other Programs:</a:t>
            </a:r>
          </a:p>
          <a:p>
            <a:pPr marL="3048" lvl="1">
              <a:lnSpc>
                <a:spcPct val="90000"/>
              </a:lnSpc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- 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11"/>
              </a:rPr>
              <a:t>Amgen Scholars 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(biotech)</a:t>
            </a:r>
          </a:p>
          <a:p>
            <a:pPr marL="3048" lvl="1">
              <a:lnSpc>
                <a:spcPct val="90000"/>
              </a:lnSpc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-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12"/>
              </a:rPr>
              <a:t>Pathways to Science Database</a:t>
            </a:r>
            <a:endParaRPr lang="en-US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048" lvl="1">
              <a:lnSpc>
                <a:spcPct val="90000"/>
              </a:lnSpc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-</a:t>
            </a: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13"/>
              </a:rPr>
              <a:t>Programs without Residency Requirements</a:t>
            </a:r>
            <a:endParaRPr lang="en-US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048" lvl="1">
              <a:lnSpc>
                <a:spcPct val="90000"/>
              </a:lnSpc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>
          <a:extLst>
            <a:ext uri="{FF2B5EF4-FFF2-40B4-BE49-F238E27FC236}">
              <a16:creationId xmlns:a16="http://schemas.microsoft.com/office/drawing/2014/main" id="{2C1D7AC5-A3E1-EC40-D1E1-DBFE1BE7F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>
            <a:extLst>
              <a:ext uri="{FF2B5EF4-FFF2-40B4-BE49-F238E27FC236}">
                <a16:creationId xmlns:a16="http://schemas.microsoft.com/office/drawing/2014/main" id="{9D29D474-656B-4A8D-A38F-EC96D62A5E1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2354" b="1770"/>
          <a:stretch/>
        </p:blipFill>
        <p:spPr>
          <a:xfrm rot="10800000">
            <a:off x="-11254" y="0"/>
            <a:ext cx="5659694" cy="320575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>
            <a:extLst>
              <a:ext uri="{FF2B5EF4-FFF2-40B4-BE49-F238E27FC236}">
                <a16:creationId xmlns:a16="http://schemas.microsoft.com/office/drawing/2014/main" id="{C8F792EB-CE7B-31D5-C29D-7E6FDD535762}"/>
              </a:ext>
            </a:extLst>
          </p:cNvPr>
          <p:cNvSpPr txBox="1"/>
          <p:nvPr/>
        </p:nvSpPr>
        <p:spPr>
          <a:xfrm>
            <a:off x="212320" y="304419"/>
            <a:ext cx="7668488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2238"/>
              </a:buClr>
              <a:buSzPts val="6000"/>
              <a:buFont typeface="League Gothic"/>
              <a:buNone/>
            </a:pPr>
            <a:r>
              <a:rPr lang="en" sz="4400" dirty="0">
                <a:solidFill>
                  <a:srgbClr val="A52238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Summer Research Examples</a:t>
            </a:r>
            <a:endParaRPr sz="4400" b="0" i="0" u="none" strike="noStrike" cap="none" dirty="0">
              <a:solidFill>
                <a:srgbClr val="A52238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  <p:pic>
        <p:nvPicPr>
          <p:cNvPr id="102" name="Google Shape;102;p19">
            <a:extLst>
              <a:ext uri="{FF2B5EF4-FFF2-40B4-BE49-F238E27FC236}">
                <a16:creationId xmlns:a16="http://schemas.microsoft.com/office/drawing/2014/main" id="{EFC94C06-C7C7-5A99-26AF-876CBBB5905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737663"/>
            <a:ext cx="91440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>
            <a:extLst>
              <a:ext uri="{FF2B5EF4-FFF2-40B4-BE49-F238E27FC236}">
                <a16:creationId xmlns:a16="http://schemas.microsoft.com/office/drawing/2014/main" id="{F629961D-315E-CCF9-00BD-BC638055196F}"/>
              </a:ext>
            </a:extLst>
          </p:cNvPr>
          <p:cNvSpPr txBox="1"/>
          <p:nvPr/>
        </p:nvSpPr>
        <p:spPr>
          <a:xfrm>
            <a:off x="212325" y="1298619"/>
            <a:ext cx="8719354" cy="3323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5948" lvl="1" indent="-342900">
              <a:lnSpc>
                <a:spcPct val="90000"/>
              </a:lnSpc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5"/>
              </a:rPr>
              <a:t>Carnegie Mellon Summer Scholars Program</a:t>
            </a:r>
            <a:endParaRPr lang="en-US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5948" lvl="1" indent="-342900">
              <a:lnSpc>
                <a:spcPct val="90000"/>
              </a:lnSpc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" name="Picture 2" descr="A group of people standing together&#10;&#10;Description automatically generated">
            <a:extLst>
              <a:ext uri="{FF2B5EF4-FFF2-40B4-BE49-F238E27FC236}">
                <a16:creationId xmlns:a16="http://schemas.microsoft.com/office/drawing/2014/main" id="{C26A910C-537A-D3DB-B36F-EACAF3D946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3022" y="1794689"/>
            <a:ext cx="5257955" cy="293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767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>
          <a:extLst>
            <a:ext uri="{FF2B5EF4-FFF2-40B4-BE49-F238E27FC236}">
              <a16:creationId xmlns:a16="http://schemas.microsoft.com/office/drawing/2014/main" id="{D3CE5313-200A-B71A-FC57-BA01C680C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>
            <a:extLst>
              <a:ext uri="{FF2B5EF4-FFF2-40B4-BE49-F238E27FC236}">
                <a16:creationId xmlns:a16="http://schemas.microsoft.com/office/drawing/2014/main" id="{70FAACFB-78AE-A09E-E653-98652B41B76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2354" b="1770"/>
          <a:stretch/>
        </p:blipFill>
        <p:spPr>
          <a:xfrm rot="10800000">
            <a:off x="-11254" y="0"/>
            <a:ext cx="5659694" cy="320575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>
            <a:extLst>
              <a:ext uri="{FF2B5EF4-FFF2-40B4-BE49-F238E27FC236}">
                <a16:creationId xmlns:a16="http://schemas.microsoft.com/office/drawing/2014/main" id="{A6017605-BAF0-61E2-742F-4BABBE4F211F}"/>
              </a:ext>
            </a:extLst>
          </p:cNvPr>
          <p:cNvSpPr txBox="1"/>
          <p:nvPr/>
        </p:nvSpPr>
        <p:spPr>
          <a:xfrm>
            <a:off x="212320" y="304419"/>
            <a:ext cx="7640208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2238"/>
              </a:buClr>
              <a:buSzPts val="6000"/>
              <a:buFont typeface="League Gothic"/>
              <a:buNone/>
            </a:pPr>
            <a:r>
              <a:rPr lang="en" sz="4400" dirty="0">
                <a:solidFill>
                  <a:srgbClr val="A52238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Summer Research Examples</a:t>
            </a:r>
            <a:endParaRPr sz="4400" b="0" i="0" u="none" strike="noStrike" cap="none" dirty="0">
              <a:solidFill>
                <a:srgbClr val="A52238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  <p:pic>
        <p:nvPicPr>
          <p:cNvPr id="102" name="Google Shape;102;p19">
            <a:extLst>
              <a:ext uri="{FF2B5EF4-FFF2-40B4-BE49-F238E27FC236}">
                <a16:creationId xmlns:a16="http://schemas.microsoft.com/office/drawing/2014/main" id="{7D9D42A1-2C0F-4950-3A89-1FE70B57CEB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737663"/>
            <a:ext cx="9144000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>
            <a:extLst>
              <a:ext uri="{FF2B5EF4-FFF2-40B4-BE49-F238E27FC236}">
                <a16:creationId xmlns:a16="http://schemas.microsoft.com/office/drawing/2014/main" id="{C63D7CB7-84DC-2966-18E0-50C5EA2D2F75}"/>
              </a:ext>
            </a:extLst>
          </p:cNvPr>
          <p:cNvSpPr txBox="1"/>
          <p:nvPr/>
        </p:nvSpPr>
        <p:spPr>
          <a:xfrm>
            <a:off x="212325" y="1298619"/>
            <a:ext cx="8719354" cy="3323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5948" lvl="1" indent="-342900">
              <a:lnSpc>
                <a:spcPct val="90000"/>
              </a:lnSpc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5"/>
              </a:rPr>
              <a:t>Lawrence Livermore National Lab</a:t>
            </a:r>
            <a:endParaRPr lang="en-US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45948" lvl="1" indent="-342900">
              <a:lnSpc>
                <a:spcPct val="90000"/>
              </a:lnSpc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026" name="Picture 2" descr="Students Computing">
            <a:extLst>
              <a:ext uri="{FF2B5EF4-FFF2-40B4-BE49-F238E27FC236}">
                <a16:creationId xmlns:a16="http://schemas.microsoft.com/office/drawing/2014/main" id="{9FE86F2A-D45F-EBA5-CA10-D632835CD8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91" b="7890"/>
          <a:stretch/>
        </p:blipFill>
        <p:spPr bwMode="auto">
          <a:xfrm>
            <a:off x="2467768" y="1737366"/>
            <a:ext cx="4208463" cy="3323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933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 rotWithShape="1">
          <a:blip r:embed="rId3">
            <a:alphaModFix/>
          </a:blip>
          <a:srcRect r="2353" b="1768"/>
          <a:stretch/>
        </p:blipFill>
        <p:spPr>
          <a:xfrm rot="10800000">
            <a:off x="-11255" y="0"/>
            <a:ext cx="5659694" cy="3205758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/>
        </p:nvSpPr>
        <p:spPr>
          <a:xfrm>
            <a:off x="212321" y="121644"/>
            <a:ext cx="56598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2238"/>
              </a:buClr>
              <a:buSzPts val="6000"/>
              <a:buFont typeface="League Gothic"/>
              <a:buNone/>
            </a:pPr>
            <a:r>
              <a:rPr lang="en" sz="4400" dirty="0">
                <a:solidFill>
                  <a:srgbClr val="A52238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Eligibility</a:t>
            </a:r>
            <a:endParaRPr sz="4400" b="0" i="0" u="none" strike="noStrike" cap="none" dirty="0">
              <a:solidFill>
                <a:srgbClr val="A52238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737663"/>
            <a:ext cx="9144002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/>
        </p:nvSpPr>
        <p:spPr>
          <a:xfrm>
            <a:off x="212325" y="967725"/>
            <a:ext cx="5659800" cy="376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048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Most REUs (funded by NSF):</a:t>
            </a:r>
            <a:endParaRPr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01168" marR="0" lvl="0" indent="-19812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U.S. citizen or permanent resident</a:t>
            </a:r>
          </a:p>
          <a:p>
            <a:pPr marL="201168" marR="0" lvl="0" indent="-19812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Currently enrolled undergraduate</a:t>
            </a:r>
          </a:p>
          <a:p>
            <a:pPr marL="201168" marR="0" lvl="0" indent="-19812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Usually for sophomores and juniors (more than one year of college done, but not graduating)*</a:t>
            </a:r>
          </a:p>
          <a:p>
            <a:pPr marL="3048" lvl="1">
              <a:buClr>
                <a:srgbClr val="C10230"/>
              </a:buClr>
              <a:buSzPts val="2400"/>
            </a:pPr>
            <a:r>
              <a:rPr lang="en-US" sz="1100" dirty="0">
                <a:solidFill>
                  <a:schemeClr val="dk1"/>
                </a:solidFill>
                <a:latin typeface="Georgia"/>
                <a:sym typeface="Georgia"/>
              </a:rPr>
              <a:t>	</a:t>
            </a:r>
            <a:r>
              <a:rPr lang="en-US" sz="2000" dirty="0">
                <a:solidFill>
                  <a:schemeClr val="dk1"/>
                </a:solidFill>
                <a:latin typeface="Georgia"/>
                <a:sym typeface="Georgia"/>
              </a:rPr>
              <a:t>-*National Labs area slightly different</a:t>
            </a:r>
            <a:endParaRPr sz="2000" dirty="0"/>
          </a:p>
        </p:txBody>
      </p:sp>
      <p:pic>
        <p:nvPicPr>
          <p:cNvPr id="3" name="Picture 2" descr="Close up of checklist">
            <a:extLst>
              <a:ext uri="{FF2B5EF4-FFF2-40B4-BE49-F238E27FC236}">
                <a16:creationId xmlns:a16="http://schemas.microsoft.com/office/drawing/2014/main" id="{C003B536-5D17-D934-738C-6A01FB5216E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5752"/>
          <a:stretch/>
        </p:blipFill>
        <p:spPr>
          <a:xfrm>
            <a:off x="6200078" y="1155200"/>
            <a:ext cx="2925802" cy="30359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>
          <a:extLst>
            <a:ext uri="{FF2B5EF4-FFF2-40B4-BE49-F238E27FC236}">
              <a16:creationId xmlns:a16="http://schemas.microsoft.com/office/drawing/2014/main" id="{E7128197-62B8-E368-F312-BE1BE937C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>
            <a:extLst>
              <a:ext uri="{FF2B5EF4-FFF2-40B4-BE49-F238E27FC236}">
                <a16:creationId xmlns:a16="http://schemas.microsoft.com/office/drawing/2014/main" id="{436EBC96-8B72-3AB7-8727-D1FD173B1D4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2353" b="1768"/>
          <a:stretch/>
        </p:blipFill>
        <p:spPr>
          <a:xfrm rot="10800000">
            <a:off x="-11255" y="0"/>
            <a:ext cx="5659694" cy="3205758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766FF228-3015-6111-3892-5E0313FFBB48}"/>
              </a:ext>
            </a:extLst>
          </p:cNvPr>
          <p:cNvSpPr txBox="1"/>
          <p:nvPr/>
        </p:nvSpPr>
        <p:spPr>
          <a:xfrm>
            <a:off x="212321" y="121644"/>
            <a:ext cx="6593832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2238"/>
              </a:buClr>
              <a:buSzPts val="6000"/>
              <a:buFont typeface="League Gothic"/>
              <a:buNone/>
            </a:pPr>
            <a:r>
              <a:rPr lang="en" sz="4400" dirty="0">
                <a:solidFill>
                  <a:srgbClr val="A52238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Application Procedures</a:t>
            </a:r>
            <a:endParaRPr sz="4400" b="0" i="0" u="none" strike="noStrike" cap="none" dirty="0">
              <a:solidFill>
                <a:srgbClr val="A52238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  <p:pic>
        <p:nvPicPr>
          <p:cNvPr id="121" name="Google Shape;121;p21">
            <a:extLst>
              <a:ext uri="{FF2B5EF4-FFF2-40B4-BE49-F238E27FC236}">
                <a16:creationId xmlns:a16="http://schemas.microsoft.com/office/drawing/2014/main" id="{943F64D3-53B2-3BE3-11AE-B99ABB64952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737663"/>
            <a:ext cx="9144002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>
            <a:extLst>
              <a:ext uri="{FF2B5EF4-FFF2-40B4-BE49-F238E27FC236}">
                <a16:creationId xmlns:a16="http://schemas.microsoft.com/office/drawing/2014/main" id="{EF55098F-96A2-74F4-8B25-7B1A4D1B2D3F}"/>
              </a:ext>
            </a:extLst>
          </p:cNvPr>
          <p:cNvSpPr txBox="1"/>
          <p:nvPr/>
        </p:nvSpPr>
        <p:spPr>
          <a:xfrm>
            <a:off x="212325" y="967725"/>
            <a:ext cx="5659800" cy="376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048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Deadlines: January-February</a:t>
            </a:r>
            <a:endParaRPr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01168" marR="0" lvl="0" indent="-19812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Application Form (personal info)</a:t>
            </a:r>
          </a:p>
          <a:p>
            <a:pPr marL="201168" marR="0" lvl="0" indent="-19812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Personal Statement (1-2 pages)</a:t>
            </a:r>
          </a:p>
          <a:p>
            <a:pPr marL="3048" marR="0" lvl="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	-Personal Background</a:t>
            </a:r>
          </a:p>
          <a:p>
            <a:pPr marL="3048" marR="0" lvl="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	-Research Interests</a:t>
            </a:r>
          </a:p>
          <a:p>
            <a:pPr marL="3048" marR="0" lvl="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	-Academic Goals</a:t>
            </a:r>
          </a:p>
          <a:p>
            <a:pPr marL="345948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Letters of Recommendation (~2)</a:t>
            </a:r>
          </a:p>
          <a:p>
            <a:pPr marL="345948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Resume/CV + Transcript</a:t>
            </a:r>
          </a:p>
        </p:txBody>
      </p:sp>
      <p:pic>
        <p:nvPicPr>
          <p:cNvPr id="3" name="Picture 2" descr="Close up of checklist">
            <a:extLst>
              <a:ext uri="{FF2B5EF4-FFF2-40B4-BE49-F238E27FC236}">
                <a16:creationId xmlns:a16="http://schemas.microsoft.com/office/drawing/2014/main" id="{01EA72B6-390B-0B71-A6CB-B7280C43DA6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5752"/>
          <a:stretch/>
        </p:blipFill>
        <p:spPr>
          <a:xfrm>
            <a:off x="6200078" y="1155200"/>
            <a:ext cx="2925802" cy="303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527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>
          <a:extLst>
            <a:ext uri="{FF2B5EF4-FFF2-40B4-BE49-F238E27FC236}">
              <a16:creationId xmlns:a16="http://schemas.microsoft.com/office/drawing/2014/main" id="{11FF48C7-3D3D-620C-A26F-7509957B2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>
            <a:extLst>
              <a:ext uri="{FF2B5EF4-FFF2-40B4-BE49-F238E27FC236}">
                <a16:creationId xmlns:a16="http://schemas.microsoft.com/office/drawing/2014/main" id="{3C1CCF3D-5D13-AA61-A907-1EEDA03B41F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2353" b="1768"/>
          <a:stretch/>
        </p:blipFill>
        <p:spPr>
          <a:xfrm rot="10800000">
            <a:off x="-11255" y="0"/>
            <a:ext cx="5659694" cy="3205758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>
            <a:extLst>
              <a:ext uri="{FF2B5EF4-FFF2-40B4-BE49-F238E27FC236}">
                <a16:creationId xmlns:a16="http://schemas.microsoft.com/office/drawing/2014/main" id="{F3023586-7450-7C15-661D-35A3A5A21860}"/>
              </a:ext>
            </a:extLst>
          </p:cNvPr>
          <p:cNvSpPr txBox="1"/>
          <p:nvPr/>
        </p:nvSpPr>
        <p:spPr>
          <a:xfrm>
            <a:off x="212321" y="121644"/>
            <a:ext cx="56598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52238"/>
              </a:buClr>
              <a:buSzPts val="6000"/>
              <a:buFont typeface="League Gothic"/>
              <a:buNone/>
            </a:pPr>
            <a:r>
              <a:rPr lang="en" sz="4800" dirty="0">
                <a:solidFill>
                  <a:srgbClr val="A52238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Your Application Plan</a:t>
            </a:r>
            <a:endParaRPr sz="4800" b="0" i="0" u="none" strike="noStrike" cap="none" dirty="0">
              <a:solidFill>
                <a:srgbClr val="A52238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  <p:pic>
        <p:nvPicPr>
          <p:cNvPr id="121" name="Google Shape;121;p21">
            <a:extLst>
              <a:ext uri="{FF2B5EF4-FFF2-40B4-BE49-F238E27FC236}">
                <a16:creationId xmlns:a16="http://schemas.microsoft.com/office/drawing/2014/main" id="{97BB0F03-225F-3708-C934-6D27F36A4C0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4737663"/>
            <a:ext cx="9144002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>
            <a:extLst>
              <a:ext uri="{FF2B5EF4-FFF2-40B4-BE49-F238E27FC236}">
                <a16:creationId xmlns:a16="http://schemas.microsoft.com/office/drawing/2014/main" id="{FA426D11-A1C2-861A-6F38-808B839BAD3A}"/>
              </a:ext>
            </a:extLst>
          </p:cNvPr>
          <p:cNvSpPr txBox="1"/>
          <p:nvPr/>
        </p:nvSpPr>
        <p:spPr>
          <a:xfrm>
            <a:off x="212325" y="967725"/>
            <a:ext cx="8719354" cy="376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01168" marR="0" lvl="0" indent="-19812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Before winter break:</a:t>
            </a:r>
          </a:p>
          <a:p>
            <a:pPr marL="3048" lvl="1">
              <a:buClr>
                <a:srgbClr val="C10230"/>
              </a:buClr>
              <a:buSzPts val="2400"/>
            </a:pPr>
            <a:r>
              <a:rPr lang="en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-Talk to two professors for </a:t>
            </a:r>
            <a:r>
              <a:rPr lang="en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  <a:hlinkClick r:id="rId5"/>
              </a:rPr>
              <a:t>letters of recommendation</a:t>
            </a:r>
            <a:endParaRPr lang="en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3048" lvl="1">
              <a:buClr>
                <a:srgbClr val="C10230"/>
              </a:buClr>
              <a:buSzPts val="2400"/>
            </a:pPr>
            <a:r>
              <a:rPr lang="en" sz="24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	-Create a list (spreadsheet) of potential programs</a:t>
            </a:r>
          </a:p>
          <a:p>
            <a:pPr marL="3048" lvl="1">
              <a:buClr>
                <a:srgbClr val="C10230"/>
              </a:buClr>
              <a:buSzPts val="2400"/>
            </a:pPr>
            <a:endParaRPr lang="en" sz="2400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01168" marR="0" lvl="0" indent="-19812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Over Winter Break</a:t>
            </a:r>
          </a:p>
          <a:p>
            <a:pPr marL="3048" marR="0" lvl="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	-Finalize list of programs</a:t>
            </a:r>
          </a:p>
          <a:p>
            <a:pPr marL="3048" marR="0" lvl="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	-Write personal statements, get feedback from everyone!</a:t>
            </a:r>
          </a:p>
          <a:p>
            <a:pPr marL="3048" marR="0" lvl="0" algn="l" rtl="0"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</a:pPr>
            <a:endParaRPr lang="en-US" sz="2400" dirty="0">
              <a:solidFill>
                <a:schemeClr val="dk1"/>
              </a:solidFill>
              <a:latin typeface="Georgia"/>
              <a:sym typeface="Georgia"/>
            </a:endParaRPr>
          </a:p>
          <a:p>
            <a:pPr marL="345948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1023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Georgia"/>
                <a:sym typeface="Georgia"/>
              </a:rPr>
              <a:t>Apply before deadlines!!!</a:t>
            </a:r>
          </a:p>
        </p:txBody>
      </p:sp>
    </p:spTree>
    <p:extLst>
      <p:ext uri="{BB962C8B-B14F-4D97-AF65-F5344CB8AC3E}">
        <p14:creationId xmlns:p14="http://schemas.microsoft.com/office/powerpoint/2010/main" val="2494924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/>
          <p:nvPr/>
        </p:nvSpPr>
        <p:spPr>
          <a:xfrm>
            <a:off x="-121778" y="-301239"/>
            <a:ext cx="9505200" cy="5511000"/>
          </a:xfrm>
          <a:prstGeom prst="rect">
            <a:avLst/>
          </a:prstGeom>
          <a:solidFill>
            <a:srgbClr val="A52238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0"/>
          <p:cNvSpPr/>
          <p:nvPr/>
        </p:nvSpPr>
        <p:spPr>
          <a:xfrm>
            <a:off x="269422" y="251051"/>
            <a:ext cx="8597100" cy="4617000"/>
          </a:xfrm>
          <a:prstGeom prst="rect">
            <a:avLst/>
          </a:prstGeom>
          <a:noFill/>
          <a:ln w="412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3875" y="501254"/>
            <a:ext cx="1880113" cy="82435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138925" y="1757097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League Gothic"/>
              <a:buNone/>
            </a:pPr>
            <a:r>
              <a:rPr lang="en" sz="6000" dirty="0">
                <a:solidFill>
                  <a:schemeClr val="lt1"/>
                </a:solidFill>
                <a:latin typeface="Georgia" panose="02040502050405020303" pitchFamily="18" charset="0"/>
                <a:ea typeface="League Gothic"/>
                <a:cs typeface="League Gothic"/>
                <a:sym typeface="League Gothic"/>
              </a:rPr>
              <a:t>Stan State Student Experience!</a:t>
            </a:r>
            <a:endParaRPr sz="6000" b="0" i="0" u="none" strike="noStrike" cap="none" dirty="0">
              <a:solidFill>
                <a:schemeClr val="lt1"/>
              </a:solidFill>
              <a:latin typeface="Georgia" panose="02040502050405020303" pitchFamily="18" charset="0"/>
              <a:ea typeface="League Gothic"/>
              <a:cs typeface="League Gothic"/>
              <a:sym typeface="League Gothic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949062" y="3322439"/>
            <a:ext cx="1459501" cy="1380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</TotalTime>
  <Words>282</Words>
  <Application>Microsoft Macintosh PowerPoint</Application>
  <PresentationFormat>On-screen Show (16:9)</PresentationFormat>
  <Paragraphs>53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League Gothic</vt:lpstr>
      <vt:lpstr>Arial</vt:lpstr>
      <vt:lpstr>Noto Sans Symbols</vt:lpstr>
      <vt:lpstr>Georgia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Cash Bortner</cp:lastModifiedBy>
  <cp:revision>4</cp:revision>
  <dcterms:modified xsi:type="dcterms:W3CDTF">2025-11-17T03:53:18Z</dcterms:modified>
</cp:coreProperties>
</file>